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2" r:id="rId2"/>
    <p:sldId id="276" r:id="rId3"/>
    <p:sldId id="263" r:id="rId4"/>
    <p:sldId id="264" r:id="rId5"/>
    <p:sldId id="265" r:id="rId6"/>
    <p:sldId id="266" r:id="rId7"/>
    <p:sldId id="267" r:id="rId8"/>
    <p:sldId id="268" r:id="rId9"/>
    <p:sldId id="270" r:id="rId10"/>
    <p:sldId id="271" r:id="rId11"/>
    <p:sldId id="274" r:id="rId12"/>
    <p:sldId id="272" r:id="rId13"/>
    <p:sldId id="269" r:id="rId14"/>
    <p:sldId id="273" r:id="rId15"/>
    <p:sldId id="275" r:id="rId16"/>
    <p:sldId id="277" r:id="rId17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CEB5"/>
    <a:srgbClr val="1CD2C1"/>
    <a:srgbClr val="D5D1D2"/>
    <a:srgbClr val="CCFFCC"/>
    <a:srgbClr val="9BEEC4"/>
    <a:srgbClr val="C35855"/>
    <a:srgbClr val="BC4542"/>
    <a:srgbClr val="AA3F3C"/>
    <a:srgbClr val="8E3432"/>
    <a:srgbClr val="BF4C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758" y="4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55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64154683093102"/>
          <c:y val="0.18457276167095404"/>
          <c:w val="0.61425924663832865"/>
          <c:h val="0.77888557770771583"/>
        </c:manualLayout>
      </c:layout>
      <c:lineChart>
        <c:grouping val="standard"/>
        <c:varyColors val="0"/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495828224"/>
        <c:axId val="1495833664"/>
      </c:lineChart>
      <c:catAx>
        <c:axId val="14958282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95833664"/>
        <c:crosses val="autoZero"/>
        <c:auto val="1"/>
        <c:lblAlgn val="ctr"/>
        <c:lblOffset val="100"/>
        <c:noMultiLvlLbl val="0"/>
      </c:catAx>
      <c:valAx>
        <c:axId val="1495833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9582822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400">
          <a:latin typeface="Browallia New" pitchFamily="34" charset="-34"/>
          <a:cs typeface="Browallia New" pitchFamily="34" charset="-34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488E3-87AD-4D67-8DA3-C329CF9EE9BC}" type="datetimeFigureOut">
              <a:rPr lang="en-US" smtClean="0"/>
              <a:t>6/27/2015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480264-4CE4-4DA5-A4DF-F40E70AB5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258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67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69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64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0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4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5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49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13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43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57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88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419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76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08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650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52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2356-24DE-4983-902E-0DBD3C0A2257}" type="datetimeFigureOut">
              <a:rPr lang="th-TH" smtClean="0"/>
              <a:t>27/06/58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343F-1D81-4B92-87E2-F65D0F9D165D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2356-24DE-4983-902E-0DBD3C0A2257}" type="datetimeFigureOut">
              <a:rPr lang="th-TH" smtClean="0"/>
              <a:t>27/06/58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343F-1D81-4B92-87E2-F65D0F9D165D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2356-24DE-4983-902E-0DBD3C0A2257}" type="datetimeFigureOut">
              <a:rPr lang="th-TH" smtClean="0"/>
              <a:t>27/06/58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343F-1D81-4B92-87E2-F65D0F9D165D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2356-24DE-4983-902E-0DBD3C0A2257}" type="datetimeFigureOut">
              <a:rPr lang="th-TH" smtClean="0"/>
              <a:t>27/06/58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343F-1D81-4B92-87E2-F65D0F9D165D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2356-24DE-4983-902E-0DBD3C0A2257}" type="datetimeFigureOut">
              <a:rPr lang="th-TH" smtClean="0"/>
              <a:t>27/06/58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343F-1D81-4B92-87E2-F65D0F9D165D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2356-24DE-4983-902E-0DBD3C0A2257}" type="datetimeFigureOut">
              <a:rPr lang="th-TH" smtClean="0"/>
              <a:t>27/06/58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343F-1D81-4B92-87E2-F65D0F9D165D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2356-24DE-4983-902E-0DBD3C0A2257}" type="datetimeFigureOut">
              <a:rPr lang="th-TH" smtClean="0"/>
              <a:t>27/06/58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343F-1D81-4B92-87E2-F65D0F9D165D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2356-24DE-4983-902E-0DBD3C0A2257}" type="datetimeFigureOut">
              <a:rPr lang="th-TH" smtClean="0"/>
              <a:t>27/06/58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343F-1D81-4B92-87E2-F65D0F9D165D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2356-24DE-4983-902E-0DBD3C0A2257}" type="datetimeFigureOut">
              <a:rPr lang="th-TH" smtClean="0"/>
              <a:t>27/06/58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343F-1D81-4B92-87E2-F65D0F9D165D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2356-24DE-4983-902E-0DBD3C0A2257}" type="datetimeFigureOut">
              <a:rPr lang="th-TH" smtClean="0"/>
              <a:t>27/06/58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343F-1D81-4B92-87E2-F65D0F9D165D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A2356-24DE-4983-902E-0DBD3C0A2257}" type="datetimeFigureOut">
              <a:rPr lang="th-TH" smtClean="0"/>
              <a:t>27/06/58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4343F-1D81-4B92-87E2-F65D0F9D165D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CA2356-24DE-4983-902E-0DBD3C0A2257}" type="datetimeFigureOut">
              <a:rPr lang="th-TH" smtClean="0"/>
              <a:t>27/06/58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4343F-1D81-4B92-87E2-F65D0F9D165D}" type="slidenum">
              <a:rPr lang="th-TH" smtClean="0"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77541" y="1732061"/>
            <a:ext cx="5091832" cy="301178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	</a:t>
            </a:r>
            <a:r>
              <a:rPr lang="en-US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	HELPER</a:t>
            </a:r>
            <a:r>
              <a:rPr lang="th-TH" sz="5025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/>
            </a:r>
            <a:br>
              <a:rPr lang="th-TH" sz="5025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sz="7350" b="1" dirty="0" smtClean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Project Proposal</a:t>
            </a:r>
            <a:br>
              <a:rPr lang="en-US" sz="7350" b="1" dirty="0" smtClean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sz="7350" b="1" dirty="0" smtClean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Presentation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ชื่อเรื่องรอง 2"/>
          <p:cNvSpPr txBox="1">
            <a:spLocks/>
          </p:cNvSpPr>
          <p:nvPr/>
        </p:nvSpPr>
        <p:spPr>
          <a:xfrm>
            <a:off x="2123728" y="4919115"/>
            <a:ext cx="3030166" cy="37504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dirty="0" smtClean="0">
                <a:solidFill>
                  <a:srgbClr val="FF0000"/>
                </a:solidFill>
                <a:latin typeface="Browallia New" pitchFamily="34" charset="-34"/>
                <a:cs typeface="Browallia New" pitchFamily="34" charset="-34"/>
              </a:rPr>
              <a:t>(Wednesday</a:t>
            </a:r>
            <a:r>
              <a:rPr lang="th-TH" sz="2400" dirty="0" smtClean="0">
                <a:solidFill>
                  <a:srgbClr val="FF0000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Browallia New" pitchFamily="34" charset="-34"/>
                <a:cs typeface="Browallia New" pitchFamily="34" charset="-34"/>
              </a:rPr>
              <a:t>1 July 2015)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lumMod val="65000"/>
                </a:schemeClr>
              </a:solidFill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556792"/>
            <a:ext cx="33623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74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D2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รูปห้าเหลี่ยม 2"/>
          <p:cNvSpPr/>
          <p:nvPr/>
        </p:nvSpPr>
        <p:spPr>
          <a:xfrm>
            <a:off x="1227502" y="2151397"/>
            <a:ext cx="2295525" cy="733425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 smtClean="0">
                <a:solidFill>
                  <a:srgbClr val="92D050"/>
                </a:solidFill>
                <a:latin typeface="Browallia New" pitchFamily="34" charset="-34"/>
                <a:cs typeface="Browallia New" pitchFamily="34" charset="-34"/>
              </a:rPr>
              <a:t>Receiving stage</a:t>
            </a:r>
            <a:endParaRPr lang="en-US" sz="2100" b="1" dirty="0">
              <a:solidFill>
                <a:srgbClr val="92D050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8" name="Flowchart: Alternate Process 4"/>
          <p:cNvSpPr/>
          <p:nvPr/>
        </p:nvSpPr>
        <p:spPr>
          <a:xfrm>
            <a:off x="19115" y="404563"/>
            <a:ext cx="9144000" cy="702468"/>
          </a:xfrm>
          <a:prstGeom prst="rect">
            <a:avLst/>
          </a:prstGeom>
          <a:solidFill>
            <a:srgbClr val="EE3435"/>
          </a:solidFill>
          <a:ln>
            <a:solidFill>
              <a:srgbClr val="EE3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3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9" name="ชื่อเรื่อง 1"/>
          <p:cNvSpPr txBox="1">
            <a:spLocks/>
          </p:cNvSpPr>
          <p:nvPr/>
        </p:nvSpPr>
        <p:spPr>
          <a:xfrm>
            <a:off x="2141403" y="408619"/>
            <a:ext cx="6338143" cy="686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Phungnoi </a:t>
            </a:r>
            <a:r>
              <a:rPr lang="en-US" sz="6000" b="1" dirty="0" smtClean="0">
                <a:latin typeface="Browallia New" pitchFamily="34" charset="-34"/>
                <a:cs typeface="Browallia New" pitchFamily="34" charset="-34"/>
              </a:rPr>
              <a:t>Business</a:t>
            </a:r>
            <a:endParaRPr lang="en-US" sz="6000" dirty="0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727451"/>
            <a:ext cx="3083022" cy="15813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8"/>
          <a:stretch/>
        </p:blipFill>
        <p:spPr>
          <a:xfrm>
            <a:off x="977475" y="4005064"/>
            <a:ext cx="3189395" cy="18308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005064"/>
            <a:ext cx="3378736" cy="18308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83812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D2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รูปห้าเหลี่ยม 2"/>
          <p:cNvSpPr/>
          <p:nvPr/>
        </p:nvSpPr>
        <p:spPr>
          <a:xfrm>
            <a:off x="1329257" y="1966638"/>
            <a:ext cx="2295525" cy="733425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 smtClean="0">
                <a:solidFill>
                  <a:srgbClr val="FF0000"/>
                </a:solidFill>
                <a:latin typeface="Browallia New" pitchFamily="34" charset="-34"/>
                <a:cs typeface="Browallia New" pitchFamily="34" charset="-34"/>
              </a:rPr>
              <a:t>Withdrawing stage</a:t>
            </a:r>
            <a:endParaRPr lang="en-US" sz="2100" b="1" dirty="0">
              <a:solidFill>
                <a:srgbClr val="FF0000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8" name="Flowchart: Alternate Process 4"/>
          <p:cNvSpPr/>
          <p:nvPr/>
        </p:nvSpPr>
        <p:spPr>
          <a:xfrm>
            <a:off x="19115" y="404563"/>
            <a:ext cx="9144000" cy="702468"/>
          </a:xfrm>
          <a:prstGeom prst="rect">
            <a:avLst/>
          </a:prstGeom>
          <a:solidFill>
            <a:srgbClr val="EE3435"/>
          </a:solidFill>
          <a:ln>
            <a:solidFill>
              <a:srgbClr val="EE3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3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9" name="ชื่อเรื่อง 1"/>
          <p:cNvSpPr txBox="1">
            <a:spLocks/>
          </p:cNvSpPr>
          <p:nvPr/>
        </p:nvSpPr>
        <p:spPr>
          <a:xfrm>
            <a:off x="2141403" y="408619"/>
            <a:ext cx="6338143" cy="686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Phungnoi </a:t>
            </a:r>
            <a:r>
              <a:rPr lang="en-US" sz="6000" b="1" dirty="0" smtClean="0">
                <a:latin typeface="Browallia New" pitchFamily="34" charset="-34"/>
                <a:cs typeface="Browallia New" pitchFamily="34" charset="-34"/>
              </a:rPr>
              <a:t>Business</a:t>
            </a:r>
            <a:endParaRPr lang="en-US" sz="6000" dirty="0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15" y="4293096"/>
            <a:ext cx="3656647" cy="19358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53" y="1408629"/>
            <a:ext cx="3303770" cy="25556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3501008"/>
            <a:ext cx="3586906" cy="20405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0751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D2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รูปห้าเหลี่ยม 2"/>
          <p:cNvSpPr/>
          <p:nvPr/>
        </p:nvSpPr>
        <p:spPr>
          <a:xfrm>
            <a:off x="1187624" y="2317823"/>
            <a:ext cx="2295525" cy="733425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 smtClean="0">
                <a:solidFill>
                  <a:srgbClr val="FF0000"/>
                </a:solidFill>
                <a:latin typeface="Browallia New" pitchFamily="34" charset="-34"/>
                <a:cs typeface="Browallia New" pitchFamily="34" charset="-34"/>
              </a:rPr>
              <a:t>Manufacturing stage</a:t>
            </a:r>
            <a:endParaRPr lang="en-US" sz="2100" b="1" dirty="0">
              <a:solidFill>
                <a:srgbClr val="FF0000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8" name="Flowchart: Alternate Process 4"/>
          <p:cNvSpPr/>
          <p:nvPr/>
        </p:nvSpPr>
        <p:spPr>
          <a:xfrm>
            <a:off x="19115" y="404563"/>
            <a:ext cx="9144000" cy="702468"/>
          </a:xfrm>
          <a:prstGeom prst="rect">
            <a:avLst/>
          </a:prstGeom>
          <a:solidFill>
            <a:srgbClr val="EE3435"/>
          </a:solidFill>
          <a:ln>
            <a:solidFill>
              <a:srgbClr val="EE3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3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9" name="ชื่อเรื่อง 1"/>
          <p:cNvSpPr txBox="1">
            <a:spLocks/>
          </p:cNvSpPr>
          <p:nvPr/>
        </p:nvSpPr>
        <p:spPr>
          <a:xfrm>
            <a:off x="2141403" y="408619"/>
            <a:ext cx="6338143" cy="686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Phungnoi </a:t>
            </a:r>
            <a:r>
              <a:rPr lang="en-US" sz="6000" b="1" dirty="0" smtClean="0">
                <a:latin typeface="Browallia New" pitchFamily="34" charset="-34"/>
                <a:cs typeface="Browallia New" pitchFamily="34" charset="-34"/>
              </a:rPr>
              <a:t>Business</a:t>
            </a:r>
            <a:endParaRPr lang="en-US" sz="6000" dirty="0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221088"/>
            <a:ext cx="3436058" cy="18031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232736"/>
            <a:ext cx="3424444" cy="18027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62" y="1662337"/>
            <a:ext cx="3777788" cy="20443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5736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D2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รูปห้าเหลี่ยม 2"/>
          <p:cNvSpPr/>
          <p:nvPr/>
        </p:nvSpPr>
        <p:spPr>
          <a:xfrm>
            <a:off x="1543384" y="2181234"/>
            <a:ext cx="2295525" cy="733425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 smtClean="0">
                <a:solidFill>
                  <a:srgbClr val="92D050"/>
                </a:solidFill>
                <a:latin typeface="Browallia New" pitchFamily="34" charset="-34"/>
                <a:cs typeface="Browallia New" pitchFamily="34" charset="-34"/>
              </a:rPr>
              <a:t>Preparing stage</a:t>
            </a:r>
            <a:endParaRPr lang="en-US" sz="2100" b="1" dirty="0">
              <a:solidFill>
                <a:srgbClr val="92D050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8" name="Flowchart: Alternate Process 4"/>
          <p:cNvSpPr/>
          <p:nvPr/>
        </p:nvSpPr>
        <p:spPr>
          <a:xfrm>
            <a:off x="19115" y="404563"/>
            <a:ext cx="9144000" cy="702468"/>
          </a:xfrm>
          <a:prstGeom prst="rect">
            <a:avLst/>
          </a:prstGeom>
          <a:solidFill>
            <a:srgbClr val="EE3435"/>
          </a:solidFill>
          <a:ln>
            <a:solidFill>
              <a:srgbClr val="EE3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3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9" name="ชื่อเรื่อง 1"/>
          <p:cNvSpPr txBox="1">
            <a:spLocks/>
          </p:cNvSpPr>
          <p:nvPr/>
        </p:nvSpPr>
        <p:spPr>
          <a:xfrm>
            <a:off x="2141403" y="408619"/>
            <a:ext cx="6338143" cy="686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Phungnoi </a:t>
            </a:r>
            <a:r>
              <a:rPr lang="en-US" sz="6000" b="1" dirty="0" smtClean="0">
                <a:latin typeface="Browallia New" pitchFamily="34" charset="-34"/>
                <a:cs typeface="Browallia New" pitchFamily="34" charset="-34"/>
              </a:rPr>
              <a:t>Business</a:t>
            </a:r>
            <a:endParaRPr lang="en-US" sz="6000" dirty="0"/>
          </a:p>
        </p:txBody>
      </p:sp>
      <p:pic>
        <p:nvPicPr>
          <p:cNvPr id="4" name="ตัวแทนเนื้อหา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77072"/>
            <a:ext cx="3761708" cy="2117702"/>
          </a:xfr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307" y="4058904"/>
            <a:ext cx="3816424" cy="21467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606360"/>
            <a:ext cx="3347864" cy="1883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8328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D2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รูปห้าเหลี่ยม 2"/>
          <p:cNvSpPr/>
          <p:nvPr/>
        </p:nvSpPr>
        <p:spPr>
          <a:xfrm>
            <a:off x="1115616" y="2253582"/>
            <a:ext cx="2295525" cy="733425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 smtClean="0">
                <a:solidFill>
                  <a:srgbClr val="92D050"/>
                </a:solidFill>
                <a:latin typeface="Browallia New" pitchFamily="34" charset="-34"/>
                <a:cs typeface="Browallia New" pitchFamily="34" charset="-34"/>
              </a:rPr>
              <a:t>Delivering stage</a:t>
            </a:r>
            <a:endParaRPr lang="en-US" sz="2100" b="1" dirty="0">
              <a:solidFill>
                <a:srgbClr val="92D050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8" name="Flowchart: Alternate Process 4"/>
          <p:cNvSpPr/>
          <p:nvPr/>
        </p:nvSpPr>
        <p:spPr>
          <a:xfrm>
            <a:off x="19115" y="404563"/>
            <a:ext cx="9144000" cy="702468"/>
          </a:xfrm>
          <a:prstGeom prst="rect">
            <a:avLst/>
          </a:prstGeom>
          <a:solidFill>
            <a:srgbClr val="EE3435"/>
          </a:solidFill>
          <a:ln>
            <a:solidFill>
              <a:srgbClr val="EE3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3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9" name="ชื่อเรื่อง 1"/>
          <p:cNvSpPr txBox="1">
            <a:spLocks/>
          </p:cNvSpPr>
          <p:nvPr/>
        </p:nvSpPr>
        <p:spPr>
          <a:xfrm>
            <a:off x="2141403" y="408619"/>
            <a:ext cx="6338143" cy="686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Phungnoi </a:t>
            </a:r>
            <a:r>
              <a:rPr lang="en-US" sz="6000" b="1" dirty="0" smtClean="0">
                <a:latin typeface="Browallia New" pitchFamily="34" charset="-34"/>
                <a:cs typeface="Browallia New" pitchFamily="34" charset="-34"/>
              </a:rPr>
              <a:t>Business</a:t>
            </a:r>
            <a:endParaRPr lang="en-US" sz="6000" dirty="0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293096"/>
            <a:ext cx="3426676" cy="19396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293096"/>
            <a:ext cx="3480048" cy="19396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628800"/>
            <a:ext cx="4050727" cy="22940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7445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D2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รูปห้าเหลี่ยม 2"/>
          <p:cNvSpPr/>
          <p:nvPr/>
        </p:nvSpPr>
        <p:spPr>
          <a:xfrm>
            <a:off x="898949" y="2171296"/>
            <a:ext cx="2923633" cy="1078485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 smtClean="0">
                <a:solidFill>
                  <a:srgbClr val="92D050"/>
                </a:solidFill>
                <a:latin typeface="Browallia New" pitchFamily="34" charset="-34"/>
                <a:cs typeface="Browallia New" pitchFamily="34" charset="-34"/>
              </a:rPr>
              <a:t>Distributing stage</a:t>
            </a:r>
            <a:endParaRPr lang="th-TH" sz="2100" b="1" dirty="0" smtClean="0">
              <a:solidFill>
                <a:srgbClr val="92D050"/>
              </a:solidFill>
              <a:latin typeface="Browallia New" pitchFamily="34" charset="-34"/>
              <a:cs typeface="Browallia New" pitchFamily="34" charset="-34"/>
            </a:endParaRPr>
          </a:p>
          <a:p>
            <a:pPr algn="ctr"/>
            <a:r>
              <a:rPr lang="en-US" sz="2000" b="1" dirty="0" smtClean="0">
                <a:solidFill>
                  <a:srgbClr val="92D050"/>
                </a:solidFill>
                <a:latin typeface="Browallia New" pitchFamily="34" charset="-34"/>
                <a:cs typeface="Browallia New" pitchFamily="34" charset="-34"/>
              </a:rPr>
              <a:t>37 wholesalers</a:t>
            </a:r>
            <a:endParaRPr lang="en-US" sz="2100" b="1" dirty="0">
              <a:solidFill>
                <a:srgbClr val="92D050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8" name="Flowchart: Alternate Process 4"/>
          <p:cNvSpPr/>
          <p:nvPr/>
        </p:nvSpPr>
        <p:spPr>
          <a:xfrm>
            <a:off x="19115" y="404563"/>
            <a:ext cx="9144000" cy="702468"/>
          </a:xfrm>
          <a:prstGeom prst="rect">
            <a:avLst/>
          </a:prstGeom>
          <a:solidFill>
            <a:srgbClr val="EE3435"/>
          </a:solidFill>
          <a:ln>
            <a:solidFill>
              <a:srgbClr val="EE3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3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9" name="ชื่อเรื่อง 1"/>
          <p:cNvSpPr txBox="1">
            <a:spLocks/>
          </p:cNvSpPr>
          <p:nvPr/>
        </p:nvSpPr>
        <p:spPr>
          <a:xfrm>
            <a:off x="2141403" y="408619"/>
            <a:ext cx="6338143" cy="686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Phungnoi </a:t>
            </a:r>
            <a:r>
              <a:rPr lang="en-US" sz="6000" b="1" dirty="0" smtClean="0">
                <a:latin typeface="Browallia New" pitchFamily="34" charset="-34"/>
                <a:cs typeface="Browallia New" pitchFamily="34" charset="-34"/>
              </a:rPr>
              <a:t>Business</a:t>
            </a:r>
            <a:endParaRPr lang="en-US" sz="6000" dirty="0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115512"/>
            <a:ext cx="3880769" cy="1905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71" y="4115512"/>
            <a:ext cx="2923633" cy="1905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87" y="1677211"/>
            <a:ext cx="3792701" cy="20666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สี่เหลี่ยมผืนผ้า 1"/>
          <p:cNvSpPr/>
          <p:nvPr/>
        </p:nvSpPr>
        <p:spPr>
          <a:xfrm>
            <a:off x="5232891" y="6453336"/>
            <a:ext cx="38756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https://www.youtube.com/watch?v=JeKQbkrMSlQ</a:t>
            </a:r>
          </a:p>
        </p:txBody>
      </p:sp>
    </p:spTree>
    <p:extLst>
      <p:ext uri="{BB962C8B-B14F-4D97-AF65-F5344CB8AC3E}">
        <p14:creationId xmlns:p14="http://schemas.microsoft.com/office/powerpoint/2010/main" val="4049351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ตัวยึดเนื้อหา 2"/>
          <p:cNvSpPr txBox="1">
            <a:spLocks/>
          </p:cNvSpPr>
          <p:nvPr/>
        </p:nvSpPr>
        <p:spPr>
          <a:xfrm rot="1241020">
            <a:off x="593850" y="-941292"/>
            <a:ext cx="2970551" cy="329595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r>
              <a:rPr lang="en-US" sz="37200" b="1" dirty="0" smtClean="0">
                <a:solidFill>
                  <a:srgbClr val="FFC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</a:t>
            </a:r>
            <a:endParaRPr lang="en-US" sz="37200" dirty="0">
              <a:solidFill>
                <a:srgbClr val="FFC00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7" name="ตัวยึดเนื้อหา 2"/>
          <p:cNvSpPr txBox="1">
            <a:spLocks/>
          </p:cNvSpPr>
          <p:nvPr/>
        </p:nvSpPr>
        <p:spPr>
          <a:xfrm>
            <a:off x="-324544" y="1484784"/>
            <a:ext cx="8229600" cy="855017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</a:pPr>
            <a:r>
              <a:rPr lang="en-US" sz="5325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o</a:t>
            </a:r>
            <a:r>
              <a:rPr lang="en-US" sz="5325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nfiguration Item Table</a:t>
            </a:r>
            <a:endParaRPr lang="en-US" sz="5325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501008"/>
            <a:ext cx="7743825" cy="2238375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26464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CE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2699792" y="2139603"/>
            <a:ext cx="5493296" cy="280001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100" b="1" dirty="0" smtClean="0">
                <a:latin typeface="Angsana New" pitchFamily="18" charset="-34"/>
                <a:cs typeface="Angsana New" pitchFamily="18" charset="-34"/>
              </a:rPr>
              <a:t/>
            </a:r>
            <a:br>
              <a:rPr lang="en-US" sz="2100" b="1" dirty="0" smtClean="0">
                <a:latin typeface="Angsana New" pitchFamily="18" charset="-34"/>
                <a:cs typeface="Angsana New" pitchFamily="18" charset="-34"/>
              </a:rPr>
            </a:br>
            <a:r>
              <a:rPr lang="en-US" sz="3000" b="1" dirty="0" smtClean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A written offer</a:t>
            </a:r>
            <a:r>
              <a:rPr lang="en-US" sz="2100" b="1" dirty="0" smtClean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21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from a developer team </a:t>
            </a:r>
          </a:p>
          <a:p>
            <a:pPr>
              <a:lnSpc>
                <a:spcPct val="150000"/>
              </a:lnSpc>
              <a:buNone/>
            </a:pPr>
            <a:r>
              <a:rPr lang="en-US" sz="2100" b="1" dirty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	</a:t>
            </a:r>
            <a:r>
              <a:rPr lang="en-US" sz="2100" b="1" dirty="0" smtClean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	</a:t>
            </a:r>
            <a:r>
              <a:rPr lang="en-US" sz="3000" b="1" dirty="0" smtClean="0">
                <a:solidFill>
                  <a:srgbClr val="FF0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A essential step</a:t>
            </a:r>
            <a:r>
              <a:rPr lang="en-US" sz="21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in the compound process</a:t>
            </a:r>
          </a:p>
          <a:p>
            <a:pPr>
              <a:lnSpc>
                <a:spcPct val="150000"/>
              </a:lnSpc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			</a:t>
            </a:r>
          </a:p>
        </p:txBody>
      </p:sp>
      <p:sp>
        <p:nvSpPr>
          <p:cNvPr id="6" name="Flowchart: Alternate Process 4"/>
          <p:cNvSpPr/>
          <p:nvPr/>
        </p:nvSpPr>
        <p:spPr>
          <a:xfrm>
            <a:off x="0" y="691247"/>
            <a:ext cx="9144000" cy="844608"/>
          </a:xfrm>
          <a:prstGeom prst="rect">
            <a:avLst/>
          </a:prstGeom>
          <a:solidFill>
            <a:srgbClr val="EE3435"/>
          </a:solidFill>
          <a:ln>
            <a:solidFill>
              <a:srgbClr val="EE3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050" smtClean="0"/>
              <a:t>     </a:t>
            </a:r>
            <a:endParaRPr lang="en-US" sz="4500" b="1" dirty="0">
              <a:solidFill>
                <a:schemeClr val="bg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7" name="ชื่อเรื่อง 1"/>
          <p:cNvSpPr>
            <a:spLocks noGrp="1"/>
          </p:cNvSpPr>
          <p:nvPr>
            <p:ph type="title"/>
          </p:nvPr>
        </p:nvSpPr>
        <p:spPr>
          <a:xfrm>
            <a:off x="1259632" y="987574"/>
            <a:ext cx="7200799" cy="857250"/>
          </a:xfrm>
        </p:spPr>
        <p:txBody>
          <a:bodyPr>
            <a:normAutofit fontScale="90000"/>
          </a:bodyPr>
          <a:lstStyle/>
          <a:p>
            <a:pPr algn="r"/>
            <a:r>
              <a:rPr lang="en-US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P R O P O S A L  </a:t>
            </a:r>
            <a:r>
              <a:rPr lang="en-US" sz="5400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 C H E D U L E</a:t>
            </a:r>
            <a:r>
              <a:rPr lang="en-US" sz="2400" dirty="0">
                <a:latin typeface="Browallia New" panose="020B0604020202020204" pitchFamily="34" charset="-34"/>
                <a:cs typeface="Browallia New" panose="020B0604020202020204" pitchFamily="34" charset="-34"/>
              </a:rPr>
              <a:t/>
            </a:r>
            <a:br>
              <a:rPr lang="en-US" sz="2400" dirty="0"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endParaRPr lang="en-US" sz="4050" dirty="0"/>
          </a:p>
        </p:txBody>
      </p:sp>
      <p:sp>
        <p:nvSpPr>
          <p:cNvPr id="8" name="รูปห้าเหลี่ยม 7"/>
          <p:cNvSpPr/>
          <p:nvPr/>
        </p:nvSpPr>
        <p:spPr>
          <a:xfrm>
            <a:off x="2153311" y="3741000"/>
            <a:ext cx="1131440" cy="184434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solidFill>
                <a:srgbClr val="FF0000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2483768" y="4757505"/>
            <a:ext cx="432682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First</a:t>
            </a:r>
            <a:r>
              <a:rPr lang="th-TH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act</a:t>
            </a:r>
            <a:r>
              <a:rPr lang="en-US" dirty="0">
                <a:latin typeface="Browallia New" panose="020B0604020202020204" pitchFamily="34" charset="-34"/>
                <a:cs typeface="Browallia New" panose="020B0604020202020204" pitchFamily="34" charset="-34"/>
              </a:rPr>
              <a:t> before</a:t>
            </a:r>
            <a:r>
              <a:rPr lang="en-US" b="1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begin implementation</a:t>
            </a:r>
          </a:p>
        </p:txBody>
      </p:sp>
      <p:sp>
        <p:nvSpPr>
          <p:cNvPr id="10" name="รูปห้าเหลี่ยม 9"/>
          <p:cNvSpPr/>
          <p:nvPr/>
        </p:nvSpPr>
        <p:spPr>
          <a:xfrm>
            <a:off x="1587591" y="2971674"/>
            <a:ext cx="1131440" cy="184434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solidFill>
                <a:srgbClr val="FF0000"/>
              </a:solidFill>
              <a:latin typeface="Browallia New" pitchFamily="34" charset="-34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6486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CE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Alternate Process 4"/>
          <p:cNvSpPr/>
          <p:nvPr/>
        </p:nvSpPr>
        <p:spPr>
          <a:xfrm>
            <a:off x="0" y="568168"/>
            <a:ext cx="9144000" cy="702468"/>
          </a:xfrm>
          <a:prstGeom prst="rect">
            <a:avLst/>
          </a:prstGeom>
          <a:solidFill>
            <a:srgbClr val="EE3435"/>
          </a:solidFill>
          <a:ln>
            <a:solidFill>
              <a:srgbClr val="EE3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4050" dirty="0"/>
              <a:t>     </a:t>
            </a:r>
            <a:endParaRPr lang="en-US" sz="4500" b="1" dirty="0">
              <a:solidFill>
                <a:schemeClr val="bg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3359223" y="490777"/>
            <a:ext cx="5029200" cy="857250"/>
          </a:xfrm>
        </p:spPr>
        <p:txBody>
          <a:bodyPr>
            <a:norm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Iterative Model</a:t>
            </a:r>
            <a:endParaRPr lang="en-US" sz="4050" dirty="0"/>
          </a:p>
        </p:txBody>
      </p:sp>
      <p:graphicFrame>
        <p:nvGraphicFramePr>
          <p:cNvPr id="4" name="Chart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6138319"/>
              </p:ext>
            </p:extLst>
          </p:nvPr>
        </p:nvGraphicFramePr>
        <p:xfrm>
          <a:off x="179512" y="2055196"/>
          <a:ext cx="8784976" cy="4896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สี่เหลี่ยมผืนผ้า 2"/>
          <p:cNvSpPr/>
          <p:nvPr/>
        </p:nvSpPr>
        <p:spPr>
          <a:xfrm>
            <a:off x="683568" y="1570878"/>
            <a:ext cx="2452845" cy="382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CCFF6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Advantages</a:t>
            </a:r>
            <a:endParaRPr lang="en-US" sz="3200" b="1" dirty="0">
              <a:solidFill>
                <a:srgbClr val="CCFF66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31102" y="2133873"/>
            <a:ext cx="85689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CFFCC"/>
                </a:solidFill>
              </a:rPr>
              <a:t>Define the </a:t>
            </a:r>
            <a:r>
              <a:rPr lang="en-US" sz="2000" dirty="0">
                <a:solidFill>
                  <a:srgbClr val="CCFFCC"/>
                </a:solidFill>
              </a:rPr>
              <a:t>design solution for the entire </a:t>
            </a:r>
            <a:r>
              <a:rPr lang="en-US" sz="2000" dirty="0" smtClean="0">
                <a:solidFill>
                  <a:srgbClr val="CCFFCC"/>
                </a:solidFill>
              </a:rPr>
              <a:t>product.</a:t>
            </a:r>
            <a:endParaRPr lang="en-US" sz="2000" dirty="0">
              <a:solidFill>
                <a:srgbClr val="CCFFCC"/>
              </a:solidFill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231102" y="2751837"/>
            <a:ext cx="41764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Building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and improving the product step by step. Hence we </a:t>
            </a:r>
            <a:r>
              <a:rPr lang="en-US" sz="2000" dirty="0">
                <a:solidFill>
                  <a:srgbClr val="CCFF66"/>
                </a:solidFill>
              </a:rPr>
              <a:t>can track the defects at early stages.</a:t>
            </a: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-236951" y="3950739"/>
            <a:ext cx="482453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CCFFCC"/>
                </a:solidFill>
              </a:rPr>
              <a:t>Get </a:t>
            </a:r>
            <a:r>
              <a:rPr lang="en-US" sz="2000" dirty="0">
                <a:solidFill>
                  <a:srgbClr val="CCFFCC"/>
                </a:solidFill>
              </a:rPr>
              <a:t>the </a:t>
            </a:r>
            <a:r>
              <a:rPr lang="en-US" sz="2000" dirty="0">
                <a:solidFill>
                  <a:srgbClr val="CCFF66"/>
                </a:solidFill>
              </a:rPr>
              <a:t>reliable user feedback</a:t>
            </a:r>
            <a:r>
              <a:rPr lang="en-US" sz="2000" dirty="0">
                <a:solidFill>
                  <a:srgbClr val="CCFFCC"/>
                </a:solidFill>
              </a:rPr>
              <a:t>. When presenting sketches and blueprints of the product to </a:t>
            </a:r>
            <a:r>
              <a:rPr lang="en-US" sz="2000" dirty="0" smtClean="0">
                <a:solidFill>
                  <a:srgbClr val="CCFFCC"/>
                </a:solidFill>
              </a:rPr>
              <a:t>users, </a:t>
            </a:r>
            <a:r>
              <a:rPr lang="en-US" sz="2000" dirty="0">
                <a:solidFill>
                  <a:srgbClr val="CCFFCC"/>
                </a:solidFill>
              </a:rPr>
              <a:t>we are effectively asking them to imagine how the product will work.</a:t>
            </a: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-684584" y="5765194"/>
            <a:ext cx="9052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CFF66"/>
                </a:solidFill>
              </a:rPr>
              <a:t>L</a:t>
            </a:r>
            <a:r>
              <a:rPr lang="en-US" sz="2000" dirty="0" smtClean="0">
                <a:solidFill>
                  <a:srgbClr val="CCFF66"/>
                </a:solidFill>
              </a:rPr>
              <a:t>ess </a:t>
            </a:r>
            <a:r>
              <a:rPr lang="en-US" sz="2000" dirty="0">
                <a:solidFill>
                  <a:srgbClr val="CCFF66"/>
                </a:solidFill>
              </a:rPr>
              <a:t>time is spent on documenting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and more time is given for designing.</a:t>
            </a:r>
          </a:p>
        </p:txBody>
      </p:sp>
      <p:pic>
        <p:nvPicPr>
          <p:cNvPr id="15" name="Picture 2" descr="http://www.testingexcellence.com/wp-content/uploads/2008/11/iterative_project_development_imag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67606" y="2767745"/>
            <a:ext cx="3836842" cy="28751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13955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CE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1007604" y="5805264"/>
            <a:ext cx="7596844" cy="946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1800" dirty="0">
                <a:latin typeface="Browallia New" panose="020B0604020202020204" pitchFamily="34" charset="-34"/>
                <a:cs typeface="Browallia New" panose="020B0604020202020204" pitchFamily="34" charset="-34"/>
                <a:sym typeface="Webdings" panose="05030102010509060703" pitchFamily="18" charset="2"/>
              </a:rPr>
              <a:t></a:t>
            </a:r>
            <a:r>
              <a:rPr lang="th-TH" sz="1800" dirty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  <a:sym typeface="Webdings" panose="05030102010509060703" pitchFamily="18" charset="2"/>
              </a:rPr>
              <a:t> </a:t>
            </a:r>
            <a:r>
              <a:rPr lang="en-US" sz="1800" dirty="0"/>
              <a:t>http://istqbexamcertification.com/what-is-iterative-model-advantages-disadvantages-and-when-to-use-it</a:t>
            </a:r>
          </a:p>
        </p:txBody>
      </p:sp>
      <p:sp>
        <p:nvSpPr>
          <p:cNvPr id="9" name="Flowchart: Alternate Process 4"/>
          <p:cNvSpPr/>
          <p:nvPr/>
        </p:nvSpPr>
        <p:spPr>
          <a:xfrm>
            <a:off x="0" y="583210"/>
            <a:ext cx="9144000" cy="702468"/>
          </a:xfrm>
          <a:prstGeom prst="rect">
            <a:avLst/>
          </a:prstGeom>
          <a:solidFill>
            <a:srgbClr val="EE3435"/>
          </a:solidFill>
          <a:ln>
            <a:solidFill>
              <a:srgbClr val="EE3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300" b="1" dirty="0">
              <a:solidFill>
                <a:schemeClr val="bg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7" name="รูปห้าเหลี่ยม 6"/>
          <p:cNvSpPr/>
          <p:nvPr/>
        </p:nvSpPr>
        <p:spPr>
          <a:xfrm>
            <a:off x="647700" y="1776749"/>
            <a:ext cx="2647950" cy="1571625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1800" dirty="0"/>
              <a:t>Requirements of the complete system are clearly defined and </a:t>
            </a:r>
            <a:r>
              <a:rPr lang="en-US" sz="1800" dirty="0" smtClean="0"/>
              <a:t>understood</a:t>
            </a:r>
            <a:endParaRPr lang="en-US" sz="1800" dirty="0"/>
          </a:p>
        </p:txBody>
      </p:sp>
      <p:sp>
        <p:nvSpPr>
          <p:cNvPr id="8" name="รูปห้าเหลี่ยม 7"/>
          <p:cNvSpPr/>
          <p:nvPr/>
        </p:nvSpPr>
        <p:spPr>
          <a:xfrm>
            <a:off x="647700" y="3823983"/>
            <a:ext cx="2844180" cy="149929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500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1800" dirty="0"/>
              <a:t>Major requirements must be defined</a:t>
            </a:r>
            <a:r>
              <a:rPr lang="en-US" sz="1800" dirty="0" smtClean="0"/>
              <a:t>; </a:t>
            </a:r>
            <a:r>
              <a:rPr lang="en-US" sz="1800" dirty="0"/>
              <a:t>some details can evolve with time</a:t>
            </a:r>
          </a:p>
        </p:txBody>
      </p:sp>
      <p:sp>
        <p:nvSpPr>
          <p:cNvPr id="10" name="ชื่อเรื่อง 1"/>
          <p:cNvSpPr>
            <a:spLocks noGrp="1"/>
          </p:cNvSpPr>
          <p:nvPr>
            <p:ph type="title"/>
          </p:nvPr>
        </p:nvSpPr>
        <p:spPr>
          <a:xfrm>
            <a:off x="3491880" y="505819"/>
            <a:ext cx="5029200" cy="857250"/>
          </a:xfrm>
        </p:spPr>
        <p:txBody>
          <a:bodyPr>
            <a:normAutofit/>
          </a:bodyPr>
          <a:lstStyle/>
          <a:p>
            <a:pPr algn="r"/>
            <a:r>
              <a:rPr lang="en-US" sz="3200" b="1" dirty="0" smtClean="0">
                <a:latin typeface="Browallia New" pitchFamily="34" charset="-34"/>
                <a:cs typeface="Browallia New" pitchFamily="34" charset="-34"/>
              </a:rPr>
              <a:t>When to use </a:t>
            </a:r>
            <a:r>
              <a:rPr lang="en-US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Iterative Model ?</a:t>
            </a:r>
            <a:endParaRPr lang="en-US" sz="4050" dirty="0"/>
          </a:p>
        </p:txBody>
      </p:sp>
      <p:pic>
        <p:nvPicPr>
          <p:cNvPr id="1026" name="Picture 2" descr="http://istqbexamcertification.com/wp-content/uploads/2012/01/Iterative-model-examp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570" y="1953773"/>
            <a:ext cx="4530510" cy="121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stqbexamcertification.com/wp-content/uploads/2012/01/Iterative-mode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760" y="3723140"/>
            <a:ext cx="4548320" cy="160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417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Alternate Process 4"/>
          <p:cNvSpPr/>
          <p:nvPr/>
        </p:nvSpPr>
        <p:spPr>
          <a:xfrm>
            <a:off x="0" y="583210"/>
            <a:ext cx="9144000" cy="7024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3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0" y="756707"/>
            <a:ext cx="4088828" cy="684182"/>
          </a:xfrm>
          <a:prstGeom prst="rect">
            <a:avLst/>
          </a:prstGeom>
          <a:noFill/>
          <a:ln>
            <a:noFill/>
          </a:ln>
        </p:spPr>
        <p:txBody>
          <a:bodyPr vert="horz" lIns="68580" tIns="34290" rIns="68580" bIns="34290" rtlCol="0">
            <a:normAutofit fontScale="92500"/>
          </a:bodyPr>
          <a:lstStyle/>
          <a:p>
            <a:pPr algn="ctr" defTabSz="685800">
              <a:spcBef>
                <a:spcPct val="20000"/>
              </a:spcBef>
              <a:defRPr/>
            </a:pPr>
            <a:r>
              <a:rPr lang="en-US" sz="2700" b="1" dirty="0">
                <a:solidFill>
                  <a:schemeClr val="accent1">
                    <a:lumMod val="75000"/>
                  </a:schemeClr>
                </a:solidFill>
                <a:latin typeface="Browallia New" pitchFamily="34" charset="-34"/>
                <a:cs typeface="Browallia New" pitchFamily="34" charset="-34"/>
              </a:rPr>
              <a:t>  </a:t>
            </a:r>
            <a:r>
              <a:rPr lang="en-US" sz="3375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Enterprise Resource Planing</a:t>
            </a:r>
            <a:endParaRPr lang="th-TH" sz="2700" b="1" dirty="0">
              <a:solidFill>
                <a:schemeClr val="bg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624288"/>
              </p:ext>
            </p:extLst>
          </p:nvPr>
        </p:nvGraphicFramePr>
        <p:xfrm>
          <a:off x="611560" y="1890797"/>
          <a:ext cx="7957484" cy="503730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57484"/>
              </a:tblGrid>
              <a:tr h="47113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dirty="0" smtClean="0">
                          <a:effectLst/>
                          <a:latin typeface="Browallia New" pitchFamily="34" charset="-34"/>
                          <a:cs typeface="Browallia New" pitchFamily="34" charset="-34"/>
                        </a:rPr>
                        <a:t>Cons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400" b="1" dirty="0" smtClean="0">
                        <a:latin typeface="Browallia New" pitchFamily="34" charset="-34"/>
                        <a:ea typeface="Calibri"/>
                        <a:cs typeface="Browallia New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400" b="1" dirty="0">
                        <a:latin typeface="Browallia New" pitchFamily="34" charset="-34"/>
                        <a:ea typeface="Calibri"/>
                        <a:cs typeface="Browallia New" pitchFamily="34" charset="-34"/>
                      </a:endParaRPr>
                    </a:p>
                  </a:txBody>
                  <a:tcPr marL="68580" marR="68580" marT="0" marB="0"/>
                </a:tc>
              </a:tr>
              <a:tr h="4858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100" b="0" dirty="0" smtClean="0">
                          <a:solidFill>
                            <a:srgbClr val="FF0000"/>
                          </a:solidFill>
                          <a:latin typeface="Browallia New" pitchFamily="34" charset="-34"/>
                          <a:cs typeface="Browallia New" pitchFamily="34" charset="-34"/>
                        </a:rPr>
                        <a:t>Users have to </a:t>
                      </a:r>
                      <a:r>
                        <a:rPr lang="en-US" sz="2100" b="1" i="0" u="sng" dirty="0" smtClean="0">
                          <a:solidFill>
                            <a:srgbClr val="FF0000"/>
                          </a:solidFill>
                          <a:effectLst/>
                          <a:latin typeface="Browallia New" pitchFamily="34" charset="-34"/>
                          <a:cs typeface="Browallia New" pitchFamily="34" charset="-34"/>
                        </a:rPr>
                        <a:t>adapt the routine work</a:t>
                      </a:r>
                      <a:r>
                        <a:rPr lang="en-US" sz="2100" b="0" dirty="0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rowallia New" pitchFamily="34" charset="-34"/>
                          <a:cs typeface="Browallia New" pitchFamily="34" charset="-34"/>
                        </a:rPr>
                        <a:t> </a:t>
                      </a:r>
                      <a:r>
                        <a:rPr lang="en-US" sz="2100" b="0" dirty="0" smtClean="0">
                          <a:solidFill>
                            <a:srgbClr val="FF0000"/>
                          </a:solidFill>
                          <a:latin typeface="Browallia New" pitchFamily="34" charset="-34"/>
                          <a:cs typeface="Browallia New" pitchFamily="34" charset="-34"/>
                        </a:rPr>
                        <a:t>according to the workflows</a:t>
                      </a:r>
                      <a:r>
                        <a:rPr lang="en-US" sz="2100" b="0" baseline="0" dirty="0" smtClean="0">
                          <a:solidFill>
                            <a:srgbClr val="FF0000"/>
                          </a:solidFill>
                          <a:latin typeface="Browallia New" pitchFamily="34" charset="-34"/>
                          <a:cs typeface="Browallia New" pitchFamily="34" charset="-34"/>
                        </a:rPr>
                        <a:t> and </a:t>
                      </a:r>
                      <a:r>
                        <a:rPr lang="en-US" sz="2100" b="1" u="sng" baseline="0" dirty="0" smtClean="0">
                          <a:solidFill>
                            <a:srgbClr val="FF0000"/>
                          </a:solidFill>
                          <a:latin typeface="Browallia New" pitchFamily="34" charset="-34"/>
                          <a:cs typeface="Browallia New" pitchFamily="34" charset="-34"/>
                        </a:rPr>
                        <a:t>ability of the program</a:t>
                      </a:r>
                      <a:r>
                        <a:rPr lang="en-US" sz="2100" b="0" baseline="0" dirty="0" smtClean="0">
                          <a:solidFill>
                            <a:srgbClr val="FF0000"/>
                          </a:solidFill>
                          <a:latin typeface="Browallia New" pitchFamily="34" charset="-34"/>
                          <a:cs typeface="Browallia New" pitchFamily="34" charset="-34"/>
                        </a:rPr>
                        <a:t>.</a:t>
                      </a:r>
                      <a:endParaRPr lang="en-US" sz="2100" b="0" dirty="0">
                        <a:solidFill>
                          <a:srgbClr val="FF0000"/>
                        </a:solidFill>
                        <a:latin typeface="Browallia New" pitchFamily="34" charset="-34"/>
                        <a:ea typeface="Calibri"/>
                        <a:cs typeface="Browallia New" pitchFamily="34" charset="-34"/>
                      </a:endParaRPr>
                    </a:p>
                  </a:txBody>
                  <a:tcPr marL="68580" marR="68580" marT="0" marB="0"/>
                </a:tc>
              </a:tr>
              <a:tr h="5398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100" b="0" dirty="0" smtClean="0">
                          <a:solidFill>
                            <a:srgbClr val="FF0000"/>
                          </a:solidFill>
                          <a:latin typeface="Browallia New" pitchFamily="34" charset="-34"/>
                          <a:cs typeface="Browallia New" pitchFamily="34" charset="-34"/>
                        </a:rPr>
                        <a:t>Some of features may </a:t>
                      </a:r>
                      <a:r>
                        <a:rPr lang="en-US" sz="2100" b="1" u="sng" dirty="0" smtClean="0">
                          <a:solidFill>
                            <a:srgbClr val="FF0000"/>
                          </a:solidFill>
                          <a:latin typeface="Browallia New" pitchFamily="34" charset="-34"/>
                          <a:cs typeface="Browallia New" pitchFamily="34" charset="-34"/>
                        </a:rPr>
                        <a:t>not meet the requirement</a:t>
                      </a:r>
                      <a:r>
                        <a:rPr lang="en-US" sz="2100" b="0" dirty="0" smtClean="0">
                          <a:solidFill>
                            <a:srgbClr val="FF0000"/>
                          </a:solidFill>
                          <a:latin typeface="Browallia New" pitchFamily="34" charset="-34"/>
                          <a:cs typeface="Browallia New" pitchFamily="34" charset="-34"/>
                        </a:rPr>
                        <a:t>.</a:t>
                      </a:r>
                      <a:endParaRPr lang="en-US" sz="2100" b="0" dirty="0">
                        <a:solidFill>
                          <a:srgbClr val="FF0000"/>
                        </a:solidFill>
                        <a:latin typeface="Browallia New" pitchFamily="34" charset="-34"/>
                        <a:ea typeface="Calibri"/>
                        <a:cs typeface="Browallia New" pitchFamily="34" charset="-34"/>
                      </a:endParaRPr>
                    </a:p>
                  </a:txBody>
                  <a:tcPr marL="68580" marR="68580" marT="0" marB="0"/>
                </a:tc>
              </a:tr>
              <a:tr h="5398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100" b="0" dirty="0" smtClean="0">
                          <a:solidFill>
                            <a:srgbClr val="FF0000"/>
                          </a:solidFill>
                          <a:latin typeface="Browallia New" pitchFamily="34" charset="-34"/>
                          <a:cs typeface="Browallia New" pitchFamily="34" charset="-34"/>
                        </a:rPr>
                        <a:t>The program </a:t>
                      </a:r>
                      <a:r>
                        <a:rPr lang="en-US" sz="2100" b="1" u="sng" dirty="0" smtClean="0">
                          <a:solidFill>
                            <a:srgbClr val="FF0000"/>
                          </a:solidFill>
                          <a:latin typeface="Browallia New" pitchFamily="34" charset="-34"/>
                          <a:cs typeface="Browallia New" pitchFamily="34" charset="-34"/>
                        </a:rPr>
                        <a:t>cannot modify </a:t>
                      </a:r>
                      <a:r>
                        <a:rPr lang="en-US" sz="2100" b="0" dirty="0" smtClean="0">
                          <a:solidFill>
                            <a:srgbClr val="FF0000"/>
                          </a:solidFill>
                          <a:latin typeface="Browallia New" pitchFamily="34" charset="-34"/>
                          <a:cs typeface="Browallia New" pitchFamily="34" charset="-34"/>
                        </a:rPr>
                        <a:t>anymore.</a:t>
                      </a:r>
                      <a:endParaRPr lang="en-US" sz="2100" b="0" dirty="0">
                        <a:solidFill>
                          <a:srgbClr val="FF0000"/>
                        </a:solidFill>
                        <a:latin typeface="Browallia New" pitchFamily="34" charset="-34"/>
                        <a:ea typeface="Calibri"/>
                        <a:cs typeface="Browallia New" pitchFamily="34" charset="-34"/>
                      </a:endParaRPr>
                    </a:p>
                  </a:txBody>
                  <a:tcPr marL="68580" marR="68580" marT="0" marB="0"/>
                </a:tc>
              </a:tr>
              <a:tr h="2139809">
                <a:tc>
                  <a:txBody>
                    <a:bodyPr/>
                    <a:lstStyle/>
                    <a:p>
                      <a:endParaRPr lang="en-US" sz="1800" dirty="0" smtClean="0"/>
                    </a:p>
                    <a:p>
                      <a:endParaRPr lang="en-US" sz="1800" dirty="0" smtClean="0"/>
                    </a:p>
                    <a:p>
                      <a:endParaRPr lang="en-US" sz="1800" dirty="0" smtClean="0"/>
                    </a:p>
                    <a:p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http://wit279.wordpress.com/assignment-erp/</a:t>
                      </a:r>
                      <a:endParaRPr lang="th-TH" sz="1800" dirty="0"/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Flowchart: Process 2"/>
          <p:cNvSpPr/>
          <p:nvPr/>
        </p:nvSpPr>
        <p:spPr>
          <a:xfrm>
            <a:off x="606401" y="2924944"/>
            <a:ext cx="7931198" cy="1800200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7" name="ชื่อเรื่อง 1"/>
          <p:cNvSpPr txBox="1">
            <a:spLocks/>
          </p:cNvSpPr>
          <p:nvPr/>
        </p:nvSpPr>
        <p:spPr>
          <a:xfrm>
            <a:off x="3059832" y="505819"/>
            <a:ext cx="5029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ERP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86927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ตาราง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389955"/>
              </p:ext>
            </p:extLst>
          </p:nvPr>
        </p:nvGraphicFramePr>
        <p:xfrm>
          <a:off x="2" y="2229372"/>
          <a:ext cx="9143998" cy="3154680"/>
        </p:xfrm>
        <a:graphic>
          <a:graphicData uri="http://schemas.openxmlformats.org/drawingml/2006/table">
            <a:tbl>
              <a:tblPr/>
              <a:tblGrid>
                <a:gridCol w="9143998"/>
              </a:tblGrid>
              <a:tr h="476093">
                <a:tc>
                  <a:txBody>
                    <a:bodyPr/>
                    <a:lstStyle/>
                    <a:p>
                      <a:pPr marL="457200" indent="-45720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2400" b="1" dirty="0" smtClean="0">
                          <a:effectLst/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New</a:t>
                      </a:r>
                      <a:r>
                        <a:rPr lang="en-US" sz="2400" b="1" baseline="0" dirty="0" smtClean="0">
                          <a:effectLst/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 m</a:t>
                      </a:r>
                      <a:r>
                        <a:rPr lang="en-US" sz="2400" b="1" dirty="0" smtClean="0">
                          <a:effectLst/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edias manager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1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APIs</a:t>
                      </a:r>
                      <a:r>
                        <a:rPr lang="en-US" sz="210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:</a:t>
                      </a:r>
                      <a:r>
                        <a:rPr lang="en-US" sz="2100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 form constraint validation, enables offline web applications, expose the session history</a:t>
                      </a:r>
                      <a:endParaRPr lang="en-US" sz="2100" dirty="0" smtClean="0">
                        <a:latin typeface="Browallia New" pitchFamily="34" charset="-34"/>
                        <a:ea typeface="Calibri"/>
                        <a:cs typeface="Browallia New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42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2. New technology replace traditional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100" b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(Flash</a:t>
                      </a:r>
                      <a:r>
                        <a:rPr lang="en-US" sz="2100" b="0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 and</a:t>
                      </a:r>
                      <a:r>
                        <a:rPr lang="en-US" sz="2100" b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 javaFx)</a:t>
                      </a:r>
                      <a:endParaRPr lang="en-US" sz="2100" b="0" dirty="0">
                        <a:latin typeface="Browallia New" pitchFamily="34" charset="-34"/>
                        <a:ea typeface="Calibri"/>
                        <a:cs typeface="Browallia New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  <a:tr h="542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3. Additional various</a:t>
                      </a:r>
                      <a:r>
                        <a:rPr lang="en-US" sz="2400" b="1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 elements</a:t>
                      </a:r>
                      <a:endParaRPr lang="en-US" sz="2400" b="1" dirty="0" smtClean="0">
                        <a:latin typeface="Browallia New" pitchFamily="34" charset="-34"/>
                        <a:ea typeface="Calibri"/>
                        <a:cs typeface="Browallia New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100" b="0" u="sng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(section</a:t>
                      </a:r>
                      <a:r>
                        <a:rPr lang="en-US" sz="2100" b="0" u="none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,</a:t>
                      </a:r>
                      <a:r>
                        <a:rPr lang="en-US" sz="2100" b="0" u="none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 </a:t>
                      </a:r>
                      <a:r>
                        <a:rPr lang="en-US" sz="2100" b="0" u="sng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article</a:t>
                      </a:r>
                      <a:r>
                        <a:rPr lang="en-US" sz="2100" b="0" u="none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, </a:t>
                      </a:r>
                      <a:r>
                        <a:rPr lang="en-US" sz="2100" b="0" u="sng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main</a:t>
                      </a:r>
                      <a:r>
                        <a:rPr lang="en-US" sz="2100" b="0" u="none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, </a:t>
                      </a:r>
                      <a:r>
                        <a:rPr lang="en-US" sz="2100" b="0" u="sng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aside</a:t>
                      </a:r>
                      <a:r>
                        <a:rPr lang="en-US" sz="2100" b="0" u="none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, </a:t>
                      </a:r>
                      <a:r>
                        <a:rPr lang="en-US" sz="2100" b="0" u="sng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footer</a:t>
                      </a:r>
                      <a:r>
                        <a:rPr lang="en-US" sz="2100" b="0" u="none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, </a:t>
                      </a:r>
                      <a:r>
                        <a:rPr lang="en-US" sz="2100" b="0" u="sng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header</a:t>
                      </a:r>
                      <a:r>
                        <a:rPr lang="en-US" sz="2100" b="0" u="none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, </a:t>
                      </a:r>
                      <a:r>
                        <a:rPr lang="en-US" sz="2100" b="0" u="sng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nav</a:t>
                      </a:r>
                      <a:r>
                        <a:rPr lang="en-US" sz="2100" b="0" u="none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, </a:t>
                      </a:r>
                      <a:r>
                        <a:rPr lang="en-US" sz="2100" b="0" u="sng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template</a:t>
                      </a:r>
                      <a:r>
                        <a:rPr lang="en-US" sz="2100" b="0" u="none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)</a:t>
                      </a:r>
                      <a:endParaRPr lang="en-US" sz="2100" b="0" u="sng" dirty="0">
                        <a:latin typeface="Browallia New" pitchFamily="34" charset="-34"/>
                        <a:ea typeface="Calibri"/>
                        <a:cs typeface="Browallia New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542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4.</a:t>
                      </a:r>
                      <a:r>
                        <a:rPr lang="th-TH" sz="2400" b="1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 </a:t>
                      </a:r>
                      <a:r>
                        <a:rPr lang="en-US" sz="2400" b="1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New attributes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100" b="0" u="none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(</a:t>
                      </a:r>
                      <a:r>
                        <a:rPr lang="en-US" sz="2100" b="0" u="sng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type</a:t>
                      </a:r>
                      <a:r>
                        <a:rPr lang="en-US" sz="2100" b="0" u="none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, </a:t>
                      </a:r>
                      <a:r>
                        <a:rPr lang="en-US" sz="2100" b="0" u="sng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target</a:t>
                      </a:r>
                      <a:r>
                        <a:rPr lang="en-US" sz="2100" b="0" u="none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,</a:t>
                      </a:r>
                      <a:r>
                        <a:rPr lang="en-US" sz="2100" b="0" u="none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 </a:t>
                      </a:r>
                      <a:r>
                        <a:rPr lang="en-US" sz="2100" b="0" u="sng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charset</a:t>
                      </a:r>
                      <a:r>
                        <a:rPr lang="en-US" sz="2100" b="0" u="none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, </a:t>
                      </a:r>
                      <a:r>
                        <a:rPr lang="en-US" sz="2100" b="0" u="sng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autofocus</a:t>
                      </a:r>
                      <a:r>
                        <a:rPr lang="en-US" sz="2100" b="0" u="none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, </a:t>
                      </a:r>
                      <a:r>
                        <a:rPr lang="en-US" sz="2100" b="0" u="sng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placeholder</a:t>
                      </a:r>
                      <a:r>
                        <a:rPr lang="en-US" sz="2100" b="0" u="none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, </a:t>
                      </a:r>
                      <a:r>
                        <a:rPr lang="en-US" sz="2100" b="0" u="sng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form</a:t>
                      </a:r>
                      <a:r>
                        <a:rPr lang="en-US" sz="2100" b="0" u="none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, </a:t>
                      </a:r>
                      <a:r>
                        <a:rPr lang="en-US" sz="2100" b="0" u="sng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required</a:t>
                      </a:r>
                      <a:r>
                        <a:rPr lang="en-US" sz="2100" b="0" u="none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)</a:t>
                      </a:r>
                      <a:endParaRPr lang="en-US" sz="2100" b="0" u="sng" dirty="0">
                        <a:latin typeface="Browallia New" pitchFamily="34" charset="-34"/>
                        <a:ea typeface="Calibri"/>
                        <a:cs typeface="Browallia New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</a:tbl>
          </a:graphicData>
        </a:graphic>
      </p:graphicFrame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0" y="722092"/>
            <a:ext cx="9144000" cy="870045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r"/>
            <a:r>
              <a:rPr lang="en-US" sz="4050" b="1" dirty="0" smtClean="0">
                <a:latin typeface="Browallia New" pitchFamily="34" charset="-34"/>
                <a:cs typeface="Browallia New" pitchFamily="34" charset="-34"/>
              </a:rPr>
              <a:t>	</a:t>
            </a:r>
            <a:endParaRPr lang="th-TH" sz="4500" dirty="0"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6" name="ชื่อเรื่อง 1"/>
          <p:cNvSpPr txBox="1">
            <a:spLocks/>
          </p:cNvSpPr>
          <p:nvPr/>
        </p:nvSpPr>
        <p:spPr>
          <a:xfrm>
            <a:off x="2165412" y="813742"/>
            <a:ext cx="4813176" cy="686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HTML 5</a:t>
            </a:r>
            <a:r>
              <a:rPr lang="th-TH" sz="60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en-US" sz="6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Browallia New" pitchFamily="34" charset="-34"/>
                <a:cs typeface="Browallia New" pitchFamily="34" charset="-34"/>
              </a:rPr>
              <a:t>&gt; HTML 4</a:t>
            </a:r>
            <a:r>
              <a:rPr lang="en-US" sz="60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endParaRPr lang="en-US" sz="6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3059832" y="6021288"/>
            <a:ext cx="3456384" cy="369332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/>
              <a:t>http://www.w3.org/TR/html5-diff/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24711436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ตาราง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242349"/>
              </p:ext>
            </p:extLst>
          </p:nvPr>
        </p:nvGraphicFramePr>
        <p:xfrm>
          <a:off x="2" y="3039646"/>
          <a:ext cx="9143998" cy="1807243"/>
        </p:xfrm>
        <a:graphic>
          <a:graphicData uri="http://schemas.openxmlformats.org/drawingml/2006/table">
            <a:tbl>
              <a:tblPr/>
              <a:tblGrid>
                <a:gridCol w="9143998"/>
              </a:tblGrid>
              <a:tr h="47609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5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 smtClean="0">
                          <a:effectLst/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1. Separate</a:t>
                      </a:r>
                      <a:r>
                        <a:rPr lang="en-US" sz="2400" b="1" baseline="0" dirty="0" smtClean="0">
                          <a:effectLst/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 selectors into a single module</a:t>
                      </a:r>
                      <a:endParaRPr lang="en-US" sz="2100" b="1" dirty="0" smtClean="0">
                        <a:latin typeface="Browallia New" pitchFamily="34" charset="-34"/>
                        <a:ea typeface="Calibri"/>
                        <a:cs typeface="Browallia New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542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2.</a:t>
                      </a:r>
                      <a:r>
                        <a:rPr lang="en-US" sz="2400" b="1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 Declare to Proposed Recommendation state</a:t>
                      </a:r>
                      <a:endParaRPr lang="en-US" sz="2100" b="1" dirty="0">
                        <a:latin typeface="Browallia New" pitchFamily="34" charset="-34"/>
                        <a:ea typeface="Calibri"/>
                        <a:cs typeface="Browallia New" pitchFamily="34" charset="-34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424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3. Important css3 modules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100" b="0" u="none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(selectors,</a:t>
                      </a:r>
                      <a:r>
                        <a:rPr lang="en-US" sz="2100" b="0" u="none" baseline="0" dirty="0" smtClean="0"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 box model, backgrounds &amp; borders, image values &amp; replaced content)</a:t>
                      </a:r>
                      <a:endParaRPr lang="en-US" sz="2100" b="0" u="none" dirty="0">
                        <a:latin typeface="Browallia New" pitchFamily="34" charset="-34"/>
                        <a:ea typeface="Calibri"/>
                        <a:cs typeface="Browallia New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0" y="1001187"/>
            <a:ext cx="9144000" cy="1224136"/>
          </a:xfr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r"/>
            <a:r>
              <a:rPr lang="en-US" sz="4050" b="1" dirty="0" smtClean="0">
                <a:latin typeface="Browallia New" pitchFamily="34" charset="-34"/>
                <a:cs typeface="Browallia New" pitchFamily="34" charset="-34"/>
              </a:rPr>
              <a:t>	</a:t>
            </a:r>
            <a:endParaRPr lang="th-TH" sz="4500" dirty="0"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6" name="ชื่อเรื่อง 1"/>
          <p:cNvSpPr txBox="1">
            <a:spLocks/>
          </p:cNvSpPr>
          <p:nvPr/>
        </p:nvSpPr>
        <p:spPr>
          <a:xfrm>
            <a:off x="1631032" y="1140289"/>
            <a:ext cx="4813176" cy="9205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th-TH" sz="60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en-US" sz="60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CSS 3</a:t>
            </a:r>
            <a:r>
              <a:rPr lang="en-US" sz="6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rowallia New" pitchFamily="34" charset="-34"/>
                <a:cs typeface="Browallia New" pitchFamily="34" charset="-34"/>
              </a:rPr>
              <a:t> &gt; CSS 2</a:t>
            </a:r>
          </a:p>
          <a:p>
            <a:pPr algn="r"/>
            <a:r>
              <a:rPr lang="en-US" sz="18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(Module)	</a:t>
            </a:r>
            <a:r>
              <a:rPr lang="en-US" sz="18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Browallia New" pitchFamily="34" charset="-34"/>
                <a:cs typeface="Browallia New" pitchFamily="34" charset="-34"/>
              </a:rPr>
              <a:t>	                          (Model)</a:t>
            </a: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483768" y="5661248"/>
            <a:ext cx="4536504" cy="369332"/>
          </a:xfrm>
          <a:prstGeom prst="rect">
            <a:avLst/>
          </a:prstGeom>
          <a:solidFill>
            <a:srgbClr val="C35855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/>
              <a:t>http://www.w3schools.com/css/css3_intro.asp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2912112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4"/>
          <p:cNvSpPr/>
          <p:nvPr/>
        </p:nvSpPr>
        <p:spPr>
          <a:xfrm>
            <a:off x="0" y="3193682"/>
            <a:ext cx="9144000" cy="70246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6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6" name="ชื่อเรื่อง 1"/>
          <p:cNvSpPr txBox="1">
            <a:spLocks/>
          </p:cNvSpPr>
          <p:nvPr/>
        </p:nvSpPr>
        <p:spPr>
          <a:xfrm>
            <a:off x="1835696" y="3193682"/>
            <a:ext cx="4813176" cy="686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dirty="0">
                <a:latin typeface="Browallia New" pitchFamily="34" charset="-34"/>
                <a:cs typeface="Browallia New" pitchFamily="34" charset="-34"/>
              </a:rPr>
              <a:t>HTML 5</a:t>
            </a:r>
            <a:r>
              <a:rPr lang="th-TH" sz="60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en-US" sz="6000" b="1" dirty="0" smtClean="0">
                <a:solidFill>
                  <a:schemeClr val="bg1">
                    <a:lumMod val="75000"/>
                  </a:schemeClr>
                </a:solidFill>
                <a:latin typeface="Browallia New" pitchFamily="34" charset="-34"/>
                <a:cs typeface="Browallia New" pitchFamily="34" charset="-34"/>
              </a:rPr>
              <a:t>+</a:t>
            </a:r>
            <a:r>
              <a:rPr lang="en-US" sz="60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en-US" sz="60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CSS 3 </a:t>
            </a:r>
            <a:endParaRPr lang="en-US" sz="6000" dirty="0">
              <a:solidFill>
                <a:schemeClr val="bg1"/>
              </a:solidFill>
            </a:endParaRPr>
          </a:p>
        </p:txBody>
      </p:sp>
      <p:graphicFrame>
        <p:nvGraphicFramePr>
          <p:cNvPr id="10" name="ตาราง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676218"/>
              </p:ext>
            </p:extLst>
          </p:nvPr>
        </p:nvGraphicFramePr>
        <p:xfrm>
          <a:off x="4848589" y="6176585"/>
          <a:ext cx="1944216" cy="432048"/>
        </p:xfrm>
        <a:graphic>
          <a:graphicData uri="http://schemas.openxmlformats.org/drawingml/2006/table">
            <a:tbl>
              <a:tblPr/>
              <a:tblGrid>
                <a:gridCol w="1944216"/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solidFill>
                            <a:schemeClr val="tx1"/>
                          </a:solidFill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User Agents</a:t>
                      </a:r>
                      <a:endParaRPr lang="en-US" sz="2100" b="1" u="none" dirty="0">
                        <a:solidFill>
                          <a:schemeClr val="tx1"/>
                        </a:solidFill>
                        <a:latin typeface="Browallia New" pitchFamily="34" charset="-34"/>
                        <a:ea typeface="Calibri"/>
                        <a:cs typeface="Browallia New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หน้ายิ้ม 2"/>
          <p:cNvSpPr/>
          <p:nvPr/>
        </p:nvSpPr>
        <p:spPr>
          <a:xfrm>
            <a:off x="5394790" y="5203827"/>
            <a:ext cx="851815" cy="846484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4"/>
                </a:solidFill>
              </a:ln>
            </a:endParaRPr>
          </a:p>
        </p:txBody>
      </p:sp>
      <p:sp>
        <p:nvSpPr>
          <p:cNvPr id="12" name="ลูกศรลง 11"/>
          <p:cNvSpPr/>
          <p:nvPr/>
        </p:nvSpPr>
        <p:spPr>
          <a:xfrm>
            <a:off x="5472939" y="4022424"/>
            <a:ext cx="695518" cy="1055129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ตาราง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894359"/>
              </p:ext>
            </p:extLst>
          </p:nvPr>
        </p:nvGraphicFramePr>
        <p:xfrm>
          <a:off x="2645076" y="1465490"/>
          <a:ext cx="1944216" cy="432048"/>
        </p:xfrm>
        <a:graphic>
          <a:graphicData uri="http://schemas.openxmlformats.org/drawingml/2006/table">
            <a:tbl>
              <a:tblPr/>
              <a:tblGrid>
                <a:gridCol w="1944216"/>
              </a:tblGrid>
              <a:tr h="4320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u="none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Browallia New" pitchFamily="34" charset="-34"/>
                          <a:ea typeface="Calibri"/>
                          <a:cs typeface="Browallia New" pitchFamily="34" charset="-34"/>
                        </a:rPr>
                        <a:t>More interesting</a:t>
                      </a:r>
                      <a:endParaRPr lang="en-US" sz="2100" b="1" u="none" dirty="0">
                        <a:solidFill>
                          <a:schemeClr val="bg1">
                            <a:lumMod val="95000"/>
                          </a:schemeClr>
                        </a:solidFill>
                        <a:latin typeface="Browallia New" pitchFamily="34" charset="-34"/>
                        <a:ea typeface="Calibri"/>
                        <a:cs typeface="Browallia New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5" name="ลูกศรลง 14"/>
          <p:cNvSpPr/>
          <p:nvPr/>
        </p:nvSpPr>
        <p:spPr>
          <a:xfrm rot="10800000">
            <a:off x="3347864" y="2012279"/>
            <a:ext cx="695518" cy="1055129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ดาว 4 แฉก 1"/>
          <p:cNvSpPr/>
          <p:nvPr/>
        </p:nvSpPr>
        <p:spPr>
          <a:xfrm>
            <a:off x="3809775" y="704602"/>
            <a:ext cx="467213" cy="504056"/>
          </a:xfrm>
          <a:prstGeom prst="star4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ดาว 4 แฉก 3"/>
          <p:cNvSpPr/>
          <p:nvPr/>
        </p:nvSpPr>
        <p:spPr>
          <a:xfrm>
            <a:off x="3382567" y="260648"/>
            <a:ext cx="485398" cy="443954"/>
          </a:xfrm>
          <a:prstGeom prst="star4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ดาว 4 แฉก 4"/>
          <p:cNvSpPr/>
          <p:nvPr/>
        </p:nvSpPr>
        <p:spPr>
          <a:xfrm>
            <a:off x="3125371" y="923420"/>
            <a:ext cx="432048" cy="428339"/>
          </a:xfrm>
          <a:prstGeom prst="star4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5652120" y="106759"/>
            <a:ext cx="3384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http://www.softmelt.com/article.php?id=64</a:t>
            </a:r>
          </a:p>
        </p:txBody>
      </p:sp>
    </p:spTree>
    <p:extLst>
      <p:ext uri="{BB962C8B-B14F-4D97-AF65-F5344CB8AC3E}">
        <p14:creationId xmlns:p14="http://schemas.microsoft.com/office/powerpoint/2010/main" val="2840445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5" grpId="0" animBg="1"/>
      <p:bldP spid="2" grpId="0" animBg="1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D2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รูปห้าเหลี่ยม 2"/>
          <p:cNvSpPr/>
          <p:nvPr/>
        </p:nvSpPr>
        <p:spPr>
          <a:xfrm>
            <a:off x="899592" y="3526596"/>
            <a:ext cx="2295525" cy="733425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 smtClean="0">
                <a:solidFill>
                  <a:srgbClr val="92D050"/>
                </a:solidFill>
                <a:latin typeface="Browallia New" pitchFamily="34" charset="-34"/>
                <a:cs typeface="Browallia New" pitchFamily="34" charset="-34"/>
              </a:rPr>
              <a:t>Ordering stage</a:t>
            </a:r>
            <a:endParaRPr lang="en-US" sz="2100" b="1" dirty="0">
              <a:solidFill>
                <a:srgbClr val="92D050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8" name="Flowchart: Alternate Process 4"/>
          <p:cNvSpPr/>
          <p:nvPr/>
        </p:nvSpPr>
        <p:spPr>
          <a:xfrm>
            <a:off x="19115" y="404563"/>
            <a:ext cx="9144000" cy="702468"/>
          </a:xfrm>
          <a:prstGeom prst="rect">
            <a:avLst/>
          </a:prstGeom>
          <a:solidFill>
            <a:srgbClr val="EE3435"/>
          </a:solidFill>
          <a:ln>
            <a:solidFill>
              <a:srgbClr val="EE3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3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9" name="ชื่อเรื่อง 1"/>
          <p:cNvSpPr txBox="1">
            <a:spLocks/>
          </p:cNvSpPr>
          <p:nvPr/>
        </p:nvSpPr>
        <p:spPr>
          <a:xfrm>
            <a:off x="2141403" y="408619"/>
            <a:ext cx="6338143" cy="686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Phungnoi </a:t>
            </a:r>
            <a:r>
              <a:rPr lang="en-US" sz="6000" b="1" dirty="0" smtClean="0">
                <a:latin typeface="Browallia New" pitchFamily="34" charset="-34"/>
                <a:cs typeface="Browallia New" pitchFamily="34" charset="-34"/>
              </a:rPr>
              <a:t>Business</a:t>
            </a:r>
            <a:endParaRPr lang="en-US" sz="60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060848"/>
            <a:ext cx="4430678" cy="366492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181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5380</TotalTime>
  <Words>372</Words>
  <Application>Microsoft Office PowerPoint</Application>
  <PresentationFormat>นำเสนอทางหน้าจอ (4:3)</PresentationFormat>
  <Paragraphs>87</Paragraphs>
  <Slides>16</Slides>
  <Notes>16</Notes>
  <HiddenSlides>1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16</vt:i4>
      </vt:variant>
    </vt:vector>
  </HeadingPairs>
  <TitlesOfParts>
    <vt:vector size="24" baseType="lpstr">
      <vt:lpstr>Angsana New</vt:lpstr>
      <vt:lpstr>Arial</vt:lpstr>
      <vt:lpstr>Browallia New</vt:lpstr>
      <vt:lpstr>BrowalliaUPC</vt:lpstr>
      <vt:lpstr>Calibri</vt:lpstr>
      <vt:lpstr>Cordia New</vt:lpstr>
      <vt:lpstr>Webdings</vt:lpstr>
      <vt:lpstr>Office Theme</vt:lpstr>
      <vt:lpstr>  HELPER Project Proposal Presentation</vt:lpstr>
      <vt:lpstr>P R O P O S A L  S C H E D U L E </vt:lpstr>
      <vt:lpstr>Iterative Model</vt:lpstr>
      <vt:lpstr>When to use Iterative Model ?</vt:lpstr>
      <vt:lpstr>งานนำเสนอ PowerPoint</vt:lpstr>
      <vt:lpstr> </vt:lpstr>
      <vt:lpstr> 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Iterative</dc:title>
  <dc:creator>VAiO</dc:creator>
  <cp:lastModifiedBy>Nontra Mahachanont</cp:lastModifiedBy>
  <cp:revision>95</cp:revision>
  <dcterms:created xsi:type="dcterms:W3CDTF">2014-04-08T05:35:46Z</dcterms:created>
  <dcterms:modified xsi:type="dcterms:W3CDTF">2015-06-27T12:19:20Z</dcterms:modified>
</cp:coreProperties>
</file>